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tmp" ContentType="image/png"/>
  <Default Extension="tif" ContentType="image/tif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58" r:id="rId5"/>
    <p:sldId id="262" r:id="rId6"/>
    <p:sldId id="264" r:id="rId7"/>
    <p:sldId id="263" r:id="rId8"/>
    <p:sldId id="266" r:id="rId9"/>
    <p:sldId id="269" r:id="rId10"/>
    <p:sldId id="265" r:id="rId11"/>
    <p:sldId id="274" r:id="rId12"/>
    <p:sldId id="270" r:id="rId13"/>
    <p:sldId id="273" r:id="rId14"/>
    <p:sldId id="271" r:id="rId15"/>
    <p:sldId id="272" r:id="rId16"/>
    <p:sldId id="275" r:id="rId17"/>
    <p:sldId id="276" r:id="rId18"/>
  </p:sldIdLst>
  <p:sldSz cx="9144000" cy="5143500" type="screen16x9"/>
  <p:notesSz cx="9144000" cy="6858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AB3B"/>
    <a:srgbClr val="2F78A6"/>
    <a:srgbClr val="9D3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-1240" y="-312"/>
      </p:cViewPr>
      <p:guideLst>
        <p:guide orient="horz" pos="1620"/>
        <p:guide pos="314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4845D-F03B-F54A-B9FC-577B88AC4DD4}" type="datetimeFigureOut">
              <a:rPr lang="es-ES" smtClean="0"/>
              <a:t>23/08/20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3D00F-A8DF-804F-9421-79FD280482B5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19722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>
</file>

<file path=ppt/media/image11.tmp>
</file>

<file path=ppt/media/image12.png>
</file>

<file path=ppt/media/image13.gif>
</file>

<file path=ppt/media/image14.jpe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030DF-2D9A-D24A-AD38-65C76C8AEC15}" type="datetimeFigureOut">
              <a:rPr lang="es-ES" smtClean="0"/>
              <a:t>23/08/20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6334-8604-5043-A065-2798D54688B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3904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Anything beyond profile-profile</a:t>
            </a:r>
            <a:r>
              <a:rPr lang="en-US" baseline="0" dirty="0" smtClean="0"/>
              <a:t> we need manual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CDC557-A5BA-4A30-B84C-0C40E0414599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583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A7BC-5957-104D-A4FF-66813A82B84A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501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BD608-6EAD-C644-A57F-3C4D2F44AD9C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781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ACEE3-A805-1F4F-BD4B-70297A1487C9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312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-75114"/>
            <a:ext cx="9151807" cy="369866"/>
            <a:chOff x="0" y="-100152"/>
            <a:chExt cx="12202409" cy="493154"/>
          </a:xfrm>
        </p:grpSpPr>
        <p:pic>
          <p:nvPicPr>
            <p:cNvPr id="10" name="Picture 12" descr="Black1024"/>
            <p:cNvPicPr>
              <a:picLocks noChangeAspect="1" noChangeArrowheads="1"/>
            </p:cNvPicPr>
            <p:nvPr userDrawn="1"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00152"/>
              <a:ext cx="8767187" cy="493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2" descr="Black1024"/>
            <p:cNvPicPr>
              <a:picLocks noChangeAspect="1" noChangeArrowheads="1"/>
            </p:cNvPicPr>
            <p:nvPr userDrawn="1"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35222" y="-100152"/>
              <a:ext cx="8767187" cy="493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B430-D026-417F-B294-BC837E46BA10}" type="datetimeFigureOut">
              <a:rPr lang="en-GB" smtClean="0"/>
              <a:t>24/08/20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6886-6A6B-42B2-9A0C-658FB5BFA66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564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4CD3-F0D5-DD4B-A4B2-075393ADA9C6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4747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26A6B-3416-9C45-AB18-4491012AA34A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9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3B76-F56B-6D48-9446-A3CF438F12BB}" type="datetime1">
              <a:rPr lang="es-MX" smtClean="0"/>
              <a:t>23/08/20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1719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102E-C3D4-EB41-90C5-FBF64379645E}" type="datetime1">
              <a:rPr lang="es-MX" smtClean="0"/>
              <a:t>23/08/20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9351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64E2-61FE-AA4E-BA33-4C59BA9857E4}" type="datetime1">
              <a:rPr lang="es-MX" smtClean="0"/>
              <a:t>23/08/20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94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C449-CDAD-9045-AB3C-3B4B52B9744D}" type="datetime1">
              <a:rPr lang="es-MX" smtClean="0"/>
              <a:t>23/08/20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417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0589-1B38-5B48-9349-600E34B49E12}" type="datetime1">
              <a:rPr lang="es-MX" smtClean="0"/>
              <a:t>23/08/20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741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ECD6A-2ED8-6E42-A6FE-550570F51F30}" type="datetime1">
              <a:rPr lang="es-MX" smtClean="0"/>
              <a:t>23/08/20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947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94F78-2D73-214B-9E1D-E91675CC806A}" type="datetime1">
              <a:rPr lang="es-MX" smtClean="0"/>
              <a:t>23/08/20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052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mp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1023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Genes and proteins are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comparable structures</a:t>
            </a:r>
            <a:r>
              <a:rPr lang="en-US" sz="2000" dirty="0" smtClean="0">
                <a:cs typeface="Arial"/>
              </a:rPr>
              <a:t> from which we can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establish phylogenetic relationships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10</a:t>
            </a:fld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dirty="0" smtClean="0">
                <a:solidFill>
                  <a:srgbClr val="1DAB3B"/>
                </a:solidFill>
                <a:latin typeface="Arial"/>
                <a:cs typeface="Arial"/>
              </a:rPr>
              <a:t>From macroscopic traits to molecules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319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9D354C"/>
                </a:solidFill>
                <a:cs typeface="Arial"/>
              </a:rPr>
              <a:t>Orthology</a:t>
            </a:r>
            <a:r>
              <a:rPr lang="en-US" sz="2000" dirty="0">
                <a:solidFill>
                  <a:srgbClr val="9D354C"/>
                </a:solidFill>
                <a:cs typeface="Arial"/>
              </a:rPr>
              <a:t> </a:t>
            </a:r>
            <a:r>
              <a:rPr lang="en-US" sz="2000" dirty="0">
                <a:cs typeface="Arial"/>
              </a:rPr>
              <a:t>is the phylogenetic relationship where sequence divergence follows speciation.</a:t>
            </a: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11</a:t>
            </a:fld>
            <a:endParaRPr lang="en-US"/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</p:spTree>
    <p:extLst>
      <p:ext uri="{BB962C8B-B14F-4D97-AF65-F5344CB8AC3E}">
        <p14:creationId xmlns:p14="http://schemas.microsoft.com/office/powerpoint/2010/main" val="127885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12</a:t>
            </a:fld>
            <a:endParaRPr lang="es-ES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solidFill>
                  <a:srgbClr val="9D354C"/>
                </a:solidFill>
              </a:rPr>
              <a:t>Paralogs</a:t>
            </a:r>
            <a:r>
              <a:rPr lang="en-US" sz="2000" dirty="0" smtClean="0">
                <a:solidFill>
                  <a:srgbClr val="9D354C"/>
                </a:solidFill>
              </a:rPr>
              <a:t> </a:t>
            </a:r>
            <a:r>
              <a:rPr lang="en-US" sz="2000" dirty="0"/>
              <a:t>originate by gene duplication.</a:t>
            </a:r>
          </a:p>
          <a:p>
            <a:r>
              <a:rPr lang="en-US" sz="2000" dirty="0" smtClean="0"/>
              <a:t>Multiple </a:t>
            </a:r>
            <a:r>
              <a:rPr lang="en-US" sz="2000" dirty="0"/>
              <a:t>homologs in the same genome will always be </a:t>
            </a:r>
            <a:r>
              <a:rPr lang="en-US" sz="2000" dirty="0" err="1"/>
              <a:t>paralogous</a:t>
            </a:r>
            <a:r>
              <a:rPr lang="en-US" sz="2000" dirty="0"/>
              <a:t>.</a:t>
            </a:r>
          </a:p>
          <a:p>
            <a:r>
              <a:rPr lang="en-US" sz="2000" dirty="0" smtClean="0"/>
              <a:t>Divergence </a:t>
            </a:r>
            <a:r>
              <a:rPr lang="en-US" sz="2000" dirty="0"/>
              <a:t>via gene duplication precedes speciation.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agen 2" descr="206-Globin_Evolution-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60" y="885601"/>
            <a:ext cx="3860880" cy="239948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61489" y="2997538"/>
            <a:ext cx="47434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cluster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beta-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like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hemoglobin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genes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found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genome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chromosome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reveal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quite similar,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with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small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mutations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tune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tasks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embryonic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fetal, and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adult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life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globins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at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bottom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have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reflected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quite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6958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/>
          <p:cNvSpPr txBox="1"/>
          <p:nvPr/>
        </p:nvSpPr>
        <p:spPr>
          <a:xfrm>
            <a:off x="230917" y="750024"/>
            <a:ext cx="4338703" cy="4524312"/>
          </a:xfrm>
          <a:prstGeom prst="rect">
            <a:avLst/>
          </a:prstGeom>
          <a:noFill/>
        </p:spPr>
        <p:txBody>
          <a:bodyPr wrap="square" lIns="26999" tIns="45718" rIns="26999" bIns="45718" rtlCol="0">
            <a:spAutoFit/>
          </a:bodyPr>
          <a:lstStyle/>
          <a:p>
            <a:pPr defTabSz="685783"/>
            <a:r>
              <a:rPr lang="en-US" dirty="0">
                <a:solidFill>
                  <a:srgbClr val="9D354C"/>
                </a:solidFill>
                <a:latin typeface="Arial"/>
                <a:cs typeface="Arial"/>
              </a:rPr>
              <a:t>Primary structure</a:t>
            </a:r>
          </a:p>
          <a:p>
            <a:pPr defTabSz="685783"/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Sequential arrangement of </a:t>
            </a:r>
            <a:r>
              <a:rPr lang="en-US" dirty="0" err="1">
                <a:solidFill>
                  <a:prstClr val="black"/>
                </a:solidFill>
                <a:latin typeface="Arial"/>
                <a:cs typeface="Arial"/>
              </a:rPr>
              <a:t>proteinogenic</a:t>
            </a:r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 amino acids in a polypeptide chain.</a:t>
            </a:r>
          </a:p>
          <a:p>
            <a:pPr defTabSz="685783"/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  <a:p>
            <a:pPr defTabSz="685783"/>
            <a:r>
              <a:rPr lang="en-US" dirty="0">
                <a:solidFill>
                  <a:srgbClr val="9D354C"/>
                </a:solidFill>
                <a:latin typeface="Arial"/>
                <a:cs typeface="Arial"/>
              </a:rPr>
              <a:t>Secondary structure</a:t>
            </a:r>
          </a:p>
          <a:p>
            <a:pPr defTabSz="685783"/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Local spatial arrangement of the polypeptide backbone.</a:t>
            </a:r>
          </a:p>
          <a:p>
            <a:pPr defTabSz="685783"/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Two regular arrangements:</a:t>
            </a:r>
          </a:p>
          <a:p>
            <a:pPr marL="257168" indent="-257168" defTabSz="685783">
              <a:buFontTx/>
              <a:buChar char="-"/>
            </a:pPr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Helices</a:t>
            </a:r>
          </a:p>
          <a:p>
            <a:pPr marL="257168" indent="-257168" defTabSz="685783">
              <a:buFontTx/>
              <a:buChar char="-"/>
            </a:pPr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Beta strands</a:t>
            </a:r>
          </a:p>
          <a:p>
            <a:pPr defTabSz="685783"/>
            <a:endParaRPr lang="en-US" b="1" dirty="0">
              <a:solidFill>
                <a:prstClr val="black"/>
              </a:solidFill>
              <a:latin typeface="Arial"/>
              <a:cs typeface="Arial"/>
            </a:endParaRPr>
          </a:p>
          <a:p>
            <a:pPr defTabSz="685783"/>
            <a:r>
              <a:rPr lang="en-US" dirty="0">
                <a:solidFill>
                  <a:srgbClr val="9D354C"/>
                </a:solidFill>
                <a:latin typeface="Arial"/>
                <a:cs typeface="Arial"/>
              </a:rPr>
              <a:t>Tertiary structure</a:t>
            </a:r>
          </a:p>
          <a:p>
            <a:pPr defTabSz="685783"/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Overall spatial arrangement of atoms in a protein</a:t>
            </a: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.</a:t>
            </a:r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  <a:p>
            <a:pPr defTabSz="685783"/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  <a:p>
            <a:pPr defTabSz="685783"/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pic>
        <p:nvPicPr>
          <p:cNvPr id="10" name="Picture 68" descr="A drawing of a person&#10;&#10;Description automatically generated">
            <a:extLst>
              <a:ext uri="{FF2B5EF4-FFF2-40B4-BE49-F238E27FC236}">
                <a16:creationId xmlns:a16="http://schemas.microsoft.com/office/drawing/2014/main" xmlns="" id="{5D8A2F1D-3880-4568-8C0D-E3CED9308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019" y="1909193"/>
            <a:ext cx="1938776" cy="1199531"/>
          </a:xfrm>
          <a:prstGeom prst="rect">
            <a:avLst/>
          </a:prstGeom>
        </p:spPr>
      </p:pic>
      <p:pic>
        <p:nvPicPr>
          <p:cNvPr id="2" name="Imagen 1" descr="uL03B_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752725"/>
            <a:ext cx="3017520" cy="25146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4569619" y="841154"/>
            <a:ext cx="4572000" cy="830997"/>
          </a:xfrm>
          <a:prstGeom prst="rect">
            <a:avLst/>
          </a:prstGeom>
        </p:spPr>
        <p:txBody>
          <a:bodyPr lIns="68579" tIns="34289" rIns="68579" bIns="34289">
            <a:spAutoFit/>
          </a:bodyPr>
          <a:lstStyle/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&gt;uL03b_511145_ECOLI</a:t>
            </a:r>
          </a:p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MIGLVGKKVGMTRIFTEDGVSIPVTVIEVEANRVTQVKDLANDGYRAIQ</a:t>
            </a:r>
          </a:p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VTTGAKKANRVTKPEAGHFAKAGVEAGRGLWEFRLAEGEEFTVGQSISV</a:t>
            </a:r>
          </a:p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ELFADVKKVDVTGTSKGKGFAGTVKRWNFRTQDATHGNSLSHRVPGSIG</a:t>
            </a:r>
          </a:p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QNQTPGKVFKGKKMAGQMGNERVTVQSLDVVRVDAERNLLLVKGAVPGA</a:t>
            </a:r>
          </a:p>
          <a:p>
            <a:pPr defTabSz="685783"/>
            <a:r>
              <a:rPr lang="es-ES" sz="800" dirty="0">
                <a:solidFill>
                  <a:prstClr val="black"/>
                </a:solidFill>
                <a:latin typeface="Consolas"/>
                <a:cs typeface="Consolas"/>
              </a:rPr>
              <a:t>TGSDLIVKPAVKA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dirty="0" smtClean="0">
                <a:solidFill>
                  <a:srgbClr val="1DAB3B"/>
                </a:solidFill>
                <a:latin typeface="Arial"/>
                <a:cs typeface="Arial"/>
              </a:rPr>
              <a:t>From macroscopic traits to proteins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9175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40471"/>
            <a:ext cx="8470897" cy="2531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i="1" dirty="0" smtClean="0"/>
              <a:t>If </a:t>
            </a:r>
            <a:r>
              <a:rPr lang="es-MX" sz="2000" i="1" dirty="0"/>
              <a:t>the amino acid sequences of two proteins are set side by side in one-to-one correspondence, there may occur an </a:t>
            </a:r>
            <a:r>
              <a:rPr lang="es-MX" sz="2000" i="1" dirty="0">
                <a:solidFill>
                  <a:srgbClr val="9D354C"/>
                </a:solidFill>
              </a:rPr>
              <a:t>abnormally large</a:t>
            </a:r>
            <a:r>
              <a:rPr lang="es-MX" sz="2000" i="1" dirty="0"/>
              <a:t> number of pairs containing the same amino acid [...] </a:t>
            </a:r>
            <a:endParaRPr lang="es-MX" sz="2000" i="1" dirty="0" smtClean="0"/>
          </a:p>
          <a:p>
            <a:pPr marL="0" indent="0">
              <a:buNone/>
            </a:pPr>
            <a:r>
              <a:rPr lang="es-MX" sz="2000" i="1" dirty="0" smtClean="0"/>
              <a:t>When </a:t>
            </a:r>
            <a:r>
              <a:rPr lang="es-MX" sz="2000" i="1" dirty="0"/>
              <a:t>such a large similarity is found, the proteins are said to be homologous and are considered to possess a common ancestral gene</a:t>
            </a:r>
            <a:r>
              <a:rPr lang="es-MX" sz="2000" i="1" dirty="0" smtClean="0"/>
              <a:t>.</a:t>
            </a:r>
            <a:endParaRPr lang="es-MX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traits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molecules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083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40471"/>
            <a:ext cx="8470897" cy="2531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i="1" dirty="0" smtClean="0"/>
              <a:t>If </a:t>
            </a:r>
            <a:r>
              <a:rPr lang="es-MX" sz="2000" i="1" dirty="0"/>
              <a:t>the amino acid sequences of two proteins are set side by side in one-to-one correspondence, there may occur an </a:t>
            </a:r>
            <a:r>
              <a:rPr lang="es-MX" sz="2000" i="1" dirty="0">
                <a:solidFill>
                  <a:srgbClr val="9D354C"/>
                </a:solidFill>
              </a:rPr>
              <a:t>abnormally large number of pairs containing the same amino acid</a:t>
            </a:r>
            <a:r>
              <a:rPr lang="es-MX" sz="2000" i="1" dirty="0"/>
              <a:t> [...] </a:t>
            </a:r>
            <a:endParaRPr lang="es-MX" sz="2000" i="1" dirty="0" smtClean="0"/>
          </a:p>
          <a:p>
            <a:pPr marL="0" indent="0">
              <a:buNone/>
            </a:pPr>
            <a:r>
              <a:rPr lang="es-MX" sz="2000" i="1" dirty="0" smtClean="0"/>
              <a:t>When </a:t>
            </a:r>
            <a:r>
              <a:rPr lang="es-MX" sz="2000" i="1" dirty="0"/>
              <a:t>such a large similarity is found, the proteins are said to be homologous and are considered to possess a common ancestral gene</a:t>
            </a:r>
            <a:r>
              <a:rPr lang="es-MX" sz="2000" i="1" dirty="0" smtClean="0"/>
              <a:t>.</a:t>
            </a:r>
            <a:endParaRPr lang="es-MX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traits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molecules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6" name="Imagen 5" descr="RPLP0_90_ClustalW_aln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8" b="72068"/>
          <a:stretch/>
        </p:blipFill>
        <p:spPr>
          <a:xfrm>
            <a:off x="0" y="3223720"/>
            <a:ext cx="9106763" cy="284655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47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Sequence-based methods for detecting protein homologues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366483" y="1577128"/>
            <a:ext cx="6854894" cy="646331"/>
            <a:chOff x="488643" y="2102836"/>
            <a:chExt cx="9139859" cy="861774"/>
          </a:xfrm>
        </p:grpSpPr>
        <p:sp>
          <p:nvSpPr>
            <p:cNvPr id="4" name="Line 3"/>
            <p:cNvSpPr>
              <a:spLocks noChangeShapeType="1"/>
            </p:cNvSpPr>
            <p:nvPr/>
          </p:nvSpPr>
          <p:spPr bwMode="auto">
            <a:xfrm>
              <a:off x="488643" y="2499711"/>
              <a:ext cx="1600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2469843" y="2499711"/>
              <a:ext cx="1600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4415011" y="2102836"/>
              <a:ext cx="5213491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sequence-sequence </a:t>
              </a:r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comparison: </a:t>
              </a:r>
              <a:b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</a:br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BLAST</a:t>
              </a:r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, NW, SSEARCH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66482" y="2605702"/>
            <a:ext cx="6040527" cy="659570"/>
            <a:chOff x="488643" y="3474270"/>
            <a:chExt cx="8054036" cy="879427"/>
          </a:xfrm>
        </p:grpSpPr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488643" y="3947511"/>
              <a:ext cx="1600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8" name="Picture 7" descr="aln"/>
            <p:cNvPicPr preferRelativeResize="0"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12597" y="3474270"/>
              <a:ext cx="1659381" cy="8735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4415011" y="3491922"/>
              <a:ext cx="4127668" cy="86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sequence-profile </a:t>
              </a:r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comparison: </a:t>
              </a:r>
              <a:endParaRPr lang="en-GB" sz="1800" b="0" dirty="0">
                <a:solidFill>
                  <a:srgbClr val="000000"/>
                </a:solidFill>
                <a:latin typeface="Calibri" charset="0"/>
                <a:cs typeface="Arial" charset="0"/>
              </a:endParaRPr>
            </a:p>
            <a:p>
              <a:pPr eaLnBrk="1" hangingPunct="1"/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PSI-BLAST, </a:t>
              </a:r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HMMER, </a:t>
              </a:r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SAM-T 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80035" y="3863127"/>
            <a:ext cx="7168787" cy="727466"/>
            <a:chOff x="373380" y="5150836"/>
            <a:chExt cx="9558382" cy="969954"/>
          </a:xfrm>
        </p:grpSpPr>
        <p:pic>
          <p:nvPicPr>
            <p:cNvPr id="10" name="Picture 9" descr="aln"/>
            <p:cNvPicPr preferRelativeResize="0"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6722" y="5246196"/>
              <a:ext cx="1659381" cy="8735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Text Box 10"/>
            <p:cNvSpPr txBox="1">
              <a:spLocks noChangeArrowheads="1"/>
            </p:cNvSpPr>
            <p:nvPr/>
          </p:nvSpPr>
          <p:spPr bwMode="auto">
            <a:xfrm>
              <a:off x="4415010" y="5150836"/>
              <a:ext cx="5516752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profile-profile /</a:t>
              </a:r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 </a:t>
              </a:r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HMM-HMM </a:t>
              </a:r>
              <a:r>
                <a:rPr lang="en-GB" sz="1800" b="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comparison: </a:t>
              </a:r>
              <a:endParaRPr lang="en-GB" sz="1800" b="0" dirty="0">
                <a:solidFill>
                  <a:srgbClr val="000000"/>
                </a:solidFill>
                <a:latin typeface="Calibri" charset="0"/>
                <a:cs typeface="Arial" charset="0"/>
              </a:endParaRPr>
            </a:p>
            <a:p>
              <a:pPr eaLnBrk="1" hangingPunct="1"/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PRC, COMPASS, </a:t>
              </a:r>
              <a:r>
                <a:rPr lang="en-GB" sz="1800" dirty="0" err="1">
                  <a:solidFill>
                    <a:srgbClr val="000000"/>
                  </a:solidFill>
                  <a:latin typeface="Calibri" charset="0"/>
                  <a:cs typeface="Arial" charset="0"/>
                </a:rPr>
                <a:t>HHpred</a:t>
              </a:r>
              <a:r>
                <a:rPr lang="en-GB" sz="1800" dirty="0">
                  <a:solidFill>
                    <a:srgbClr val="000000"/>
                  </a:solidFill>
                  <a:latin typeface="Calibri" charset="0"/>
                  <a:cs typeface="Arial" charset="0"/>
                </a:rPr>
                <a:t> </a:t>
              </a:r>
            </a:p>
          </p:txBody>
        </p:sp>
        <p:pic>
          <p:nvPicPr>
            <p:cNvPr id="12" name="Picture 11" descr="aln"/>
            <p:cNvPicPr preferRelativeResize="0"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380" y="5247221"/>
              <a:ext cx="1659381" cy="87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4" name="Group 23"/>
          <p:cNvGrpSpPr/>
          <p:nvPr/>
        </p:nvGrpSpPr>
        <p:grpSpPr>
          <a:xfrm>
            <a:off x="6966079" y="1005160"/>
            <a:ext cx="2106844" cy="4034544"/>
            <a:chOff x="9382875" y="1340214"/>
            <a:chExt cx="2809125" cy="5379391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10576193" y="2255983"/>
              <a:ext cx="0" cy="3677822"/>
            </a:xfrm>
            <a:prstGeom prst="straightConnector1">
              <a:avLst/>
            </a:prstGeom>
            <a:ln w="63500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11580740" y="2124016"/>
              <a:ext cx="770" cy="3733957"/>
            </a:xfrm>
            <a:prstGeom prst="straightConnector1">
              <a:avLst/>
            </a:prstGeom>
            <a:ln w="63500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9784874" y="1340214"/>
              <a:ext cx="240712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700" dirty="0"/>
                <a:t>speed</a:t>
              </a:r>
              <a:endParaRPr lang="en-US" sz="27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382875" y="6042497"/>
              <a:ext cx="240712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00" dirty="0"/>
                <a:t>sensitivity</a:t>
              </a:r>
              <a:endParaRPr lang="en-US" sz="27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04283" y="3228680"/>
            <a:ext cx="399760" cy="1762526"/>
            <a:chOff x="6539044" y="4304907"/>
            <a:chExt cx="533013" cy="2350034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6539044" y="4304907"/>
              <a:ext cx="1538" cy="681006"/>
            </a:xfrm>
            <a:prstGeom prst="straightConnector1">
              <a:avLst/>
            </a:prstGeom>
            <a:ln w="63500"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7070519" y="5973935"/>
              <a:ext cx="1538" cy="681006"/>
            </a:xfrm>
            <a:prstGeom prst="straightConnector1">
              <a:avLst/>
            </a:prstGeom>
            <a:ln w="63500"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6188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700" dirty="0"/>
              <a:t>What is a homologue???</a:t>
            </a:r>
            <a:endParaRPr lang="en-US" sz="27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Validation of Homologues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156554" y="2381447"/>
            <a:ext cx="6735223" cy="233140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sz="2100" dirty="0"/>
              <a:t>At least </a:t>
            </a:r>
            <a:r>
              <a:rPr lang="en-US" sz="2100" b="1" dirty="0"/>
              <a:t>2 of the 3 </a:t>
            </a:r>
            <a:r>
              <a:rPr lang="en-US" sz="2100" dirty="0"/>
              <a:t>following conditions should be met:</a:t>
            </a:r>
            <a:endParaRPr lang="en-US" sz="2100" dirty="0"/>
          </a:p>
          <a:p>
            <a:pPr algn="ctr"/>
            <a:endParaRPr lang="en-US" sz="2100" dirty="0"/>
          </a:p>
          <a:p>
            <a:pPr algn="ctr"/>
            <a:r>
              <a:rPr lang="en-US" sz="2100" dirty="0"/>
              <a:t>s</a:t>
            </a:r>
            <a:r>
              <a:rPr lang="en-US" sz="2100" dirty="0"/>
              <a:t>ignificant similarity in </a:t>
            </a:r>
            <a:r>
              <a:rPr lang="en-US" sz="2100" b="1" dirty="0"/>
              <a:t>structure</a:t>
            </a:r>
            <a:endParaRPr lang="en-US" sz="2100" dirty="0"/>
          </a:p>
          <a:p>
            <a:pPr algn="ctr"/>
            <a:endParaRPr lang="en-US" sz="2100" dirty="0"/>
          </a:p>
          <a:p>
            <a:pPr algn="ctr"/>
            <a:r>
              <a:rPr lang="en-US" sz="2100" dirty="0"/>
              <a:t>s</a:t>
            </a:r>
            <a:r>
              <a:rPr lang="en-US" sz="2100" dirty="0"/>
              <a:t>ignificant similarity in </a:t>
            </a:r>
            <a:r>
              <a:rPr lang="en-US" sz="2100" b="1" dirty="0"/>
              <a:t>sequence</a:t>
            </a:r>
            <a:endParaRPr lang="en-US" sz="2100" dirty="0"/>
          </a:p>
          <a:p>
            <a:pPr algn="ctr"/>
            <a:endParaRPr lang="en-US" sz="2100" dirty="0"/>
          </a:p>
          <a:p>
            <a:pPr algn="ctr"/>
            <a:r>
              <a:rPr lang="en-US" sz="2100" dirty="0"/>
              <a:t>s</a:t>
            </a:r>
            <a:r>
              <a:rPr lang="en-US" sz="2100" dirty="0"/>
              <a:t>imilarity in </a:t>
            </a:r>
            <a:r>
              <a:rPr lang="en-US" sz="2100" b="1" dirty="0"/>
              <a:t>function</a:t>
            </a:r>
            <a:endParaRPr lang="en-US" sz="2100" b="1" dirty="0"/>
          </a:p>
        </p:txBody>
      </p:sp>
    </p:spTree>
    <p:extLst>
      <p:ext uri="{BB962C8B-B14F-4D97-AF65-F5344CB8AC3E}">
        <p14:creationId xmlns:p14="http://schemas.microsoft.com/office/powerpoint/2010/main" val="72306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4675566"/>
              </p:ext>
            </p:extLst>
          </p:nvPr>
        </p:nvGraphicFramePr>
        <p:xfrm>
          <a:off x="457200" y="822510"/>
          <a:ext cx="6128615" cy="393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91223"/>
                <a:gridCol w="1337392"/>
              </a:tblGrid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Basic </a:t>
                      </a:r>
                      <a:r>
                        <a:rPr lang="es-ES" sz="2400" dirty="0" err="1" smtClean="0"/>
                        <a:t>concepts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15 </a:t>
                      </a:r>
                      <a:r>
                        <a:rPr lang="es-ES" sz="2400" dirty="0" smtClean="0"/>
                        <a:t>min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Why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need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to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find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What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is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homology</a:t>
                      </a:r>
                      <a:r>
                        <a:rPr lang="es-ES" sz="1800" baseline="0" dirty="0" smtClean="0"/>
                        <a:t>?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How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identify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Types</a:t>
                      </a:r>
                      <a:r>
                        <a:rPr lang="es-ES" sz="1800" baseline="0" dirty="0" smtClean="0"/>
                        <a:t> of </a:t>
                      </a:r>
                      <a:r>
                        <a:rPr lang="es-ES" sz="1800" baseline="0" dirty="0" err="1" smtClean="0"/>
                        <a:t>homologs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err="1" smtClean="0"/>
                        <a:t>Similarity</a:t>
                      </a:r>
                      <a:r>
                        <a:rPr lang="es-ES" sz="2400" dirty="0" smtClean="0"/>
                        <a:t> </a:t>
                      </a:r>
                      <a:r>
                        <a:rPr lang="es-ES" sz="2400" dirty="0" err="1" smtClean="0"/>
                        <a:t>searching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20</a:t>
                      </a:r>
                      <a:r>
                        <a:rPr lang="es-ES" sz="2400" baseline="0" dirty="0" smtClean="0"/>
                        <a:t> min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Sequence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similarity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searching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Structure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similarity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searching</a:t>
                      </a:r>
                      <a:r>
                        <a:rPr lang="es-ES" sz="1800" dirty="0" smtClean="0"/>
                        <a:t> +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validation</a:t>
                      </a:r>
                      <a:endParaRPr lang="es-E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Q&amp;A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5 min</a:t>
                      </a:r>
                      <a:endParaRPr lang="es-E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2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Searching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for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homologous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protein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structures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659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1" y="896671"/>
            <a:ext cx="3629572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The goal of an evolutionary analysis is to uncover the evolutionary history and relationships among or within groups of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evolutionary units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i="1" dirty="0">
              <a:cs typeface="Arial"/>
            </a:endParaRPr>
          </a:p>
          <a:p>
            <a:pPr marL="0" indent="0">
              <a:buNone/>
            </a:pPr>
            <a:r>
              <a:rPr lang="en-US" sz="2000" i="1" dirty="0">
                <a:cs typeface="Arial"/>
              </a:rPr>
              <a:t>The result of such an analysis is a phylogeny (also known as a phylogenetic tree</a:t>
            </a:r>
            <a:r>
              <a:rPr lang="en-US" sz="2000" i="1" dirty="0" smtClean="0">
                <a:cs typeface="Arial"/>
              </a:rPr>
              <a:t>).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Why</a:t>
            </a:r>
            <a:r>
              <a:rPr lang="es-ES" sz="2400" dirty="0">
                <a:solidFill>
                  <a:srgbClr val="1DAB3B"/>
                </a:solidFill>
              </a:rPr>
              <a:t> do </a:t>
            </a:r>
            <a:r>
              <a:rPr lang="es-ES" sz="2400" dirty="0" err="1">
                <a:solidFill>
                  <a:srgbClr val="1DAB3B"/>
                </a:solidFill>
              </a:rPr>
              <a:t>we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need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to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find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homologs</a:t>
            </a:r>
            <a:r>
              <a:rPr lang="es-ES" sz="2400" dirty="0">
                <a:solidFill>
                  <a:srgbClr val="1DAB3B"/>
                </a:solidFill>
              </a:rPr>
              <a:t>?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4" name="Imagen 3" descr="900-158_Ahnentafel_Herzog_Ludwi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063" y="729476"/>
            <a:ext cx="4860066" cy="386438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891064" y="4593863"/>
            <a:ext cx="486006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family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tree</a:t>
            </a:r>
            <a:r>
              <a:rPr lang="es-ES" sz="1050" dirty="0">
                <a:solidFill>
                  <a:srgbClr val="7F7F7F"/>
                </a:solidFill>
              </a:rPr>
              <a:t> of Louis III, </a:t>
            </a:r>
            <a:r>
              <a:rPr lang="es-ES" sz="1050" dirty="0" err="1">
                <a:solidFill>
                  <a:srgbClr val="7F7F7F"/>
                </a:solidFill>
              </a:rPr>
              <a:t>Duke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Württemberg</a:t>
            </a:r>
            <a:r>
              <a:rPr lang="es-ES" sz="1050" dirty="0">
                <a:solidFill>
                  <a:srgbClr val="7F7F7F"/>
                </a:solidFill>
              </a:rPr>
              <a:t> (</a:t>
            </a:r>
            <a:r>
              <a:rPr lang="es-ES" sz="1050" dirty="0" err="1">
                <a:solidFill>
                  <a:srgbClr val="7F7F7F"/>
                </a:solidFill>
              </a:rPr>
              <a:t>ruled</a:t>
            </a:r>
            <a:r>
              <a:rPr lang="es-ES" sz="1050" dirty="0">
                <a:solidFill>
                  <a:srgbClr val="7F7F7F"/>
                </a:solidFill>
              </a:rPr>
              <a:t> 1568–1593)</a:t>
            </a: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6578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morphological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similar in </a:t>
            </a:r>
            <a:r>
              <a:rPr lang="es-ES" sz="2000" i="1" dirty="0" err="1">
                <a:latin typeface="Arial"/>
                <a:cs typeface="Arial"/>
              </a:rPr>
              <a:t>pattern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or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corresponding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010556" y="3645752"/>
            <a:ext cx="36762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The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classical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definition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comes describes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features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44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morphological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similar in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pattern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or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corresponding</a:t>
            </a:r>
            <a:r>
              <a:rPr lang="es-ES" sz="2000" i="1" u="sng" dirty="0">
                <a:solidFill>
                  <a:srgbClr val="9D354C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5010556" y="3645752"/>
            <a:ext cx="36762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The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classical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definition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comes describes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features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881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49066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morphological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similar in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pattern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or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corresponding</a:t>
            </a:r>
            <a:r>
              <a:rPr lang="es-ES" sz="2000" i="1" u="sng" dirty="0">
                <a:solidFill>
                  <a:srgbClr val="9D354C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61490" y="465340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pic>
        <p:nvPicPr>
          <p:cNvPr id="11" name="Imagen 10" descr="E_coli_at_10000x,_origin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322" y="675329"/>
            <a:ext cx="2458446" cy="1787532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322" y="2851534"/>
            <a:ext cx="2458446" cy="1843835"/>
          </a:xfrm>
          <a:prstGeom prst="rect">
            <a:avLst/>
          </a:prstGeom>
        </p:spPr>
      </p:pic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traits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5748103" y="2462861"/>
            <a:ext cx="262444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5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Electron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micrograph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a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cluster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E.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coli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4779778" y="469604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1050" dirty="0" err="1" smtClean="0">
                <a:solidFill>
                  <a:srgbClr val="7F7F7F"/>
                </a:solidFill>
              </a:rPr>
              <a:t>Electron</a:t>
            </a:r>
            <a:r>
              <a:rPr lang="es-ES" sz="1050" dirty="0" smtClean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micrograph</a:t>
            </a:r>
            <a:r>
              <a:rPr lang="es-ES" sz="1050" dirty="0">
                <a:solidFill>
                  <a:srgbClr val="7F7F7F"/>
                </a:solidFill>
              </a:rPr>
              <a:t> of a </a:t>
            </a:r>
            <a:r>
              <a:rPr lang="es-ES" sz="1050" dirty="0" smtClean="0">
                <a:solidFill>
                  <a:srgbClr val="7F7F7F"/>
                </a:solidFill>
              </a:rPr>
              <a:t>human NK </a:t>
            </a:r>
            <a:r>
              <a:rPr lang="es-ES" sz="1050" dirty="0" err="1">
                <a:solidFill>
                  <a:srgbClr val="7F7F7F"/>
                </a:solidFill>
              </a:rPr>
              <a:t>cell</a:t>
            </a:r>
            <a:endParaRPr lang="es-ES" sz="1050" dirty="0">
              <a:solidFill>
                <a:srgbClr val="7F7F7F"/>
              </a:solidFill>
            </a:endParaRPr>
          </a:p>
        </p:txBody>
      </p:sp>
      <p:sp>
        <p:nvSpPr>
          <p:cNvPr id="16" name="Marcador de número de diapositiva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1336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eukaryotic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directly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compared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 smtClean="0">
              <a:cs typeface="Arial"/>
            </a:endParaRPr>
          </a:p>
          <a:p>
            <a:pPr marL="0" indent="0">
              <a:buNone/>
            </a:pPr>
            <a:r>
              <a:rPr lang="es-ES" sz="2000" i="1" dirty="0" err="1" smtClean="0">
                <a:cs typeface="Arial"/>
              </a:rPr>
              <a:t>Phylogenetic</a:t>
            </a:r>
            <a:r>
              <a:rPr lang="es-ES" sz="2000" i="1" dirty="0" smtClean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reliably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established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 err="1">
                <a:cs typeface="Arial"/>
              </a:rPr>
              <a:t>terms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noncomparable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properties</a:t>
            </a:r>
            <a:r>
              <a:rPr lang="es-ES" sz="2000" i="1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r>
              <a:rPr lang="es-ES" sz="2000" i="1" dirty="0">
                <a:cs typeface="Arial"/>
              </a:rPr>
              <a:t>A </a:t>
            </a:r>
            <a:r>
              <a:rPr lang="es-ES" sz="2000" i="1" dirty="0" err="1">
                <a:cs typeface="Arial"/>
              </a:rPr>
              <a:t>comparative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approach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that</a:t>
            </a:r>
            <a:r>
              <a:rPr lang="es-ES" sz="2000" i="1" dirty="0">
                <a:cs typeface="Arial"/>
              </a:rPr>
              <a:t> can </a:t>
            </a:r>
            <a:r>
              <a:rPr lang="es-ES" sz="2000" i="1" dirty="0" err="1">
                <a:cs typeface="Arial"/>
              </a:rPr>
              <a:t>measure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degree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difference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comparable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structures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is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required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establish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phylogenetic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94" y="516363"/>
            <a:ext cx="2645633" cy="1983041"/>
          </a:xfrm>
          <a:prstGeom prst="rect">
            <a:avLst/>
          </a:prstGeom>
        </p:spPr>
      </p:pic>
      <p:pic>
        <p:nvPicPr>
          <p:cNvPr id="12" name="Imagen 11" descr="F2.large (1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9"/>
          <a:stretch/>
        </p:blipFill>
        <p:spPr>
          <a:xfrm>
            <a:off x="6297846" y="2791248"/>
            <a:ext cx="1736412" cy="1723600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0" y="4566419"/>
            <a:ext cx="5336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Woese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CR, Fox GE.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prokaryotic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domain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kingdoms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Natl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Acad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 S A. 1977;74(11):5088-5090.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:10.1073/pnas.74.11.5088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5179398" y="246363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000000"/>
                </a:solidFill>
              </a:rPr>
              <a:t>Electron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err="1">
                <a:solidFill>
                  <a:srgbClr val="000000"/>
                </a:solidFill>
              </a:rPr>
              <a:t>thin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section</a:t>
            </a:r>
            <a:r>
              <a:rPr lang="es-ES" sz="1050" dirty="0">
                <a:solidFill>
                  <a:srgbClr val="000000"/>
                </a:solidFill>
              </a:rPr>
              <a:t> of </a:t>
            </a:r>
            <a:r>
              <a:rPr lang="es-ES" sz="1050" dirty="0" err="1">
                <a:solidFill>
                  <a:srgbClr val="000000"/>
                </a:solidFill>
              </a:rPr>
              <a:t>Neisseria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gonorrhoeae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517939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/>
              <a:t>Morphology</a:t>
            </a:r>
            <a:r>
              <a:rPr lang="es-ES" sz="1050" dirty="0"/>
              <a:t> of NK </a:t>
            </a:r>
            <a:r>
              <a:rPr lang="es-ES" sz="1050" dirty="0" err="1"/>
              <a:t>cells</a:t>
            </a:r>
            <a:r>
              <a:rPr lang="es-ES" sz="1050" dirty="0"/>
              <a:t> in </a:t>
            </a:r>
            <a:r>
              <a:rPr lang="es-ES" sz="1050" dirty="0" err="1"/>
              <a:t>transmission</a:t>
            </a:r>
            <a:r>
              <a:rPr lang="es-ES" sz="1050" dirty="0"/>
              <a:t> </a:t>
            </a:r>
            <a:r>
              <a:rPr lang="es-ES" sz="1050" dirty="0" err="1"/>
              <a:t>electron</a:t>
            </a:r>
            <a:r>
              <a:rPr lang="es-ES" sz="1050" dirty="0"/>
              <a:t> </a:t>
            </a:r>
            <a:r>
              <a:rPr lang="es-ES" sz="1050" dirty="0" err="1"/>
              <a:t>microscopy</a:t>
            </a:r>
            <a:endParaRPr lang="es-ES" sz="1050" dirty="0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</a:t>
            </a:r>
            <a:r>
              <a:rPr lang="es-ES" sz="2400" dirty="0" err="1">
                <a:solidFill>
                  <a:srgbClr val="1DAB3B"/>
                </a:solidFill>
                <a:cs typeface="Arial"/>
              </a:rPr>
              <a:t>traits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8" name="Marcador de número de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451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</a:t>
            </a:r>
            <a:r>
              <a:rPr lang="en-US" sz="2000" i="1" dirty="0">
                <a:solidFill>
                  <a:srgbClr val="2F78A6"/>
                </a:solidFill>
              </a:rPr>
              <a:t>in the now living systems the greatest amount of their past history has survived </a:t>
            </a:r>
            <a:r>
              <a:rPr lang="en-US" sz="2000" i="1" dirty="0" smtClean="0">
                <a:solidFill>
                  <a:srgbClr val="2F78A6"/>
                </a:solidFill>
              </a:rPr>
              <a:t>and </a:t>
            </a:r>
            <a:r>
              <a:rPr lang="en-US" sz="2000" i="1" dirty="0">
                <a:solidFill>
                  <a:srgbClr val="2F78A6"/>
                </a:solidFill>
              </a:rPr>
              <a:t>how it can </a:t>
            </a:r>
            <a:r>
              <a:rPr lang="en-US" sz="2000" i="1" dirty="0" smtClean="0">
                <a:solidFill>
                  <a:srgbClr val="2F78A6"/>
                </a:solidFill>
              </a:rPr>
              <a:t>be extracted.</a:t>
            </a:r>
          </a:p>
          <a:p>
            <a:r>
              <a:rPr lang="en-US" sz="2000" i="1" dirty="0" smtClean="0"/>
              <a:t>In [genes, mRNA and polypeptides] there is more history in the making and more history preserved than at any other single level of biological integration.</a:t>
            </a:r>
            <a:endParaRPr lang="es-MX" sz="1600" dirty="0"/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Comparable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structures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E, Pauling L.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documents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history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J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Theor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Biol. 1965;8(2):357-366.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:10.1016/0022-5193(65)90083-4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8163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in the now living systems the greatest amount of their past history has survived and how it can be extracted.</a:t>
            </a:r>
          </a:p>
          <a:p>
            <a:r>
              <a:rPr lang="en-US" sz="2000" i="1" dirty="0" smtClean="0">
                <a:solidFill>
                  <a:srgbClr val="2F78A6"/>
                </a:solidFill>
              </a:rPr>
              <a:t>In [genes, mRNA and polypeptides] there is more history in the making and more history preserved than at any other single level of biological integration.</a:t>
            </a:r>
            <a:endParaRPr lang="en-US" sz="1600" dirty="0" smtClean="0">
              <a:solidFill>
                <a:srgbClr val="2F78A6"/>
              </a:solidFill>
            </a:endParaRPr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smtClean="0">
                <a:solidFill>
                  <a:srgbClr val="1DAB3B"/>
                </a:solidFill>
                <a:latin typeface="Arial"/>
                <a:cs typeface="Arial"/>
              </a:rPr>
              <a:t>Comparable structures</a:t>
            </a:r>
            <a:endParaRPr lang="en-US" sz="240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 E, Pauling L. Molecules as documents of evolutionary history. J Theor Biol. 1965;8(2):357-366. </a:t>
            </a:r>
          </a:p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doi:10.1016/0022-5193(65)90083-4</a:t>
            </a:r>
            <a:endParaRPr lang="en-US" sz="105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844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5771</TotalTime>
  <Words>1466</Words>
  <Application>Microsoft Macintosh PowerPoint</Application>
  <PresentationFormat>Presentación en pantalla (16:9)</PresentationFormat>
  <Paragraphs>136</Paragraphs>
  <Slides>17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Tema de Office</vt:lpstr>
      <vt:lpstr>Presentación de PowerPoint</vt:lpstr>
      <vt:lpstr>Searching for homologous protein structures</vt:lpstr>
      <vt:lpstr>Why do we need to find homologs?</vt:lpstr>
      <vt:lpstr>The classical definition of homology comes describes macroscopic features </vt:lpstr>
      <vt:lpstr>The classical definition of homology comes describes macroscopic features </vt:lpstr>
      <vt:lpstr>From macroscopic traits to microscopic?</vt:lpstr>
      <vt:lpstr>From macroscopic to microscopic traits ?</vt:lpstr>
      <vt:lpstr>Comparable structures</vt:lpstr>
      <vt:lpstr>Comparable structures</vt:lpstr>
      <vt:lpstr>From macroscopic traits to molecules</vt:lpstr>
      <vt:lpstr>Types of homologs</vt:lpstr>
      <vt:lpstr>Types of homologs</vt:lpstr>
      <vt:lpstr>From macroscopic traits to proteins</vt:lpstr>
      <vt:lpstr>From macroscopic traits to molecules</vt:lpstr>
      <vt:lpstr>From macroscopic traits to molecules</vt:lpstr>
      <vt:lpstr>Sequence-based methods for detecting protein homologues</vt:lpstr>
      <vt:lpstr>Validation of Homologues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Alvarez</dc:creator>
  <cp:lastModifiedBy>Claudia Alvarez</cp:lastModifiedBy>
  <cp:revision>62</cp:revision>
  <dcterms:created xsi:type="dcterms:W3CDTF">2020-08-21T14:16:37Z</dcterms:created>
  <dcterms:modified xsi:type="dcterms:W3CDTF">2020-08-25T14:34:28Z</dcterms:modified>
</cp:coreProperties>
</file>